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6"/>
  </p:notesMasterIdLst>
  <p:sldIdLst>
    <p:sldId id="259" r:id="rId2"/>
    <p:sldId id="257" r:id="rId3"/>
    <p:sldId id="260" r:id="rId4"/>
    <p:sldId id="258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4513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543FE8-DF58-4996-9CB1-A7FC22E45EC0}" v="31" dt="2024-02-26T03:19:19.1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6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4E5AE-1ACF-4B85-8C64-8264FF03F2C0}" type="datetimeFigureOut">
              <a:rPr lang="es-MX" smtClean="0"/>
              <a:t>22/04/2024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7464B-1E20-4AA0-B2BC-0F5FCAF491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192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01EEE-C0EA-44E5-BF62-B15F224D97D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9749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DD29-17D2-4CCE-BFD9-5DBA7C0C5D9F}" type="datetime2">
              <a:rPr lang="es-MX" smtClean="0"/>
              <a:t>lunes, 22 de abril de 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6FD2-B9DB-4E74-850A-A399A9596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625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DF2A1-2A6E-4AAE-88A7-CAF0B178FB07}" type="datetime2">
              <a:rPr lang="es-MX" smtClean="0"/>
              <a:t>lunes, 22 de abril de 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6FD2-B9DB-4E74-850A-A399A9596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748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0BA9-FBD6-4FE5-A583-526DF519EC0F}" type="datetime2">
              <a:rPr lang="es-MX" smtClean="0"/>
              <a:t>lunes, 22 de abril de 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6FD2-B9DB-4E74-850A-A399A9596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721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C385-C4D0-4770-8E2D-A0D45772A60F}" type="datetime2">
              <a:rPr lang="es-MX" smtClean="0"/>
              <a:t>lunes, 22 de abril de 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6FD2-B9DB-4E74-850A-A399A9596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8711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A746-94A8-4041-8F23-313AE585EAEC}" type="datetime2">
              <a:rPr lang="es-MX" smtClean="0"/>
              <a:t>lunes, 22 de abril de 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6FD2-B9DB-4E74-850A-A399A9596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54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512F-1FD5-4E26-BB20-C9D96755B269}" type="datetime2">
              <a:rPr lang="es-MX" smtClean="0"/>
              <a:t>lunes, 22 de abril de 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6FD2-B9DB-4E74-850A-A399A9596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364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B039-F290-4EA5-9D09-DF4028666476}" type="datetime2">
              <a:rPr lang="es-MX" smtClean="0"/>
              <a:t>lunes, 22 de abril de 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6FD2-B9DB-4E74-850A-A399A9596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0043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440C-DBBC-4DD1-9E6B-82BFE87433A4}" type="datetime2">
              <a:rPr lang="es-MX" smtClean="0"/>
              <a:t>lunes, 22 de abril de 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6FD2-B9DB-4E74-850A-A399A9596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8427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D593-08AE-421B-BFB6-A77E5F63663B}" type="datetime2">
              <a:rPr lang="es-MX" smtClean="0"/>
              <a:t>lunes, 22 de abril de 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6FD2-B9DB-4E74-850A-A399A9596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612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3446-2672-44F3-ABC8-EC1CE7E2C75D}" type="datetime2">
              <a:rPr lang="es-MX" smtClean="0"/>
              <a:t>lunes, 22 de abril de 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6FD2-B9DB-4E74-850A-A399A9596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5177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0B6D-2BAB-4E9D-89C3-6242F8E4CCFB}" type="datetime2">
              <a:rPr lang="es-MX" smtClean="0"/>
              <a:t>lunes, 22 de abril de 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6FD2-B9DB-4E74-850A-A399A9596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6299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EC154-6AA5-4D8E-86DA-543A18CF154A}" type="datetime2">
              <a:rPr lang="es-MX" smtClean="0"/>
              <a:t>lunes, 22 de abril de 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16FD2-B9DB-4E74-850A-A399A9596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94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docs.google.com/forms/d/e/1FAIpQLSdJYaMTCwS7muuTa-B_CnAtCSkKzt19lkirAKG4u7umH9Nosg/viewform" TargetMode="External"/><Relationship Id="rId7" Type="http://schemas.openxmlformats.org/officeDocument/2006/relationships/image" Target="../media/image1.png"/><Relationship Id="rId12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iic.conacyt.mx/generador-view-angular/index.html?application=CVU#/seleccionaTipoCuenta" TargetMode="External"/><Relationship Id="rId11" Type="http://schemas.openxmlformats.org/officeDocument/2006/relationships/hyperlink" Target="http://www.ecorfan.org" TargetMode="External"/><Relationship Id="rId5" Type="http://schemas.openxmlformats.org/officeDocument/2006/relationships/hyperlink" Target="https://orcid.org/register" TargetMode="External"/><Relationship Id="rId10" Type="http://schemas.microsoft.com/office/2007/relationships/hdphoto" Target="../media/hdphoto1.wdp"/><Relationship Id="rId4" Type="http://schemas.openxmlformats.org/officeDocument/2006/relationships/hyperlink" Target="https://access.clarivate.com/register?app=wos&amp;alternative=true&amp;shibShireURL=https:%2F%2Fwww.webofknowledge.com%2F%3Fauth%3DShibboleth&amp;shibReturnURL=https:%2F%2Fwww.webofknowledge.com%2F&amp;roaming=true" TargetMode="Externa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9 CuadroTexto">
            <a:extLst>
              <a:ext uri="{FF2B5EF4-FFF2-40B4-BE49-F238E27FC236}">
                <a16:creationId xmlns:a16="http://schemas.microsoft.com/office/drawing/2014/main" id="{C71DF66C-25CC-4295-A82A-3387852FE69D}"/>
              </a:ext>
            </a:extLst>
          </p:cNvPr>
          <p:cNvSpPr txBox="1"/>
          <p:nvPr/>
        </p:nvSpPr>
        <p:spPr>
          <a:xfrm>
            <a:off x="8794280" y="4568680"/>
            <a:ext cx="3397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i="1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8" name="13 CuadroTexto">
            <a:extLst>
              <a:ext uri="{FF2B5EF4-FFF2-40B4-BE49-F238E27FC236}">
                <a16:creationId xmlns:a16="http://schemas.microsoft.com/office/drawing/2014/main" id="{6322EA88-C1D5-43E0-BEF6-8D703E3F66E2}"/>
              </a:ext>
            </a:extLst>
          </p:cNvPr>
          <p:cNvSpPr txBox="1"/>
          <p:nvPr/>
        </p:nvSpPr>
        <p:spPr>
          <a:xfrm>
            <a:off x="1657805" y="1814179"/>
            <a:ext cx="91405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DE LA INVESTIGACIÓN</a:t>
            </a:r>
          </a:p>
          <a:p>
            <a:pPr algn="ctr"/>
            <a:r>
              <a:rPr lang="es-MX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ESPAÑOL</a:t>
            </a:r>
          </a:p>
          <a:p>
            <a:pPr algn="ctr"/>
            <a:r>
              <a:rPr lang="es-MX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INGLÉS</a:t>
            </a:r>
            <a:endParaRPr lang="es-MX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uadro de texto 56">
            <a:extLst>
              <a:ext uri="{FF2B5EF4-FFF2-40B4-BE49-F238E27FC236}">
                <a16:creationId xmlns:a16="http://schemas.microsoft.com/office/drawing/2014/main" id="{7F7A2BAA-E507-4F70-8689-3C55451C451D}"/>
              </a:ext>
            </a:extLst>
          </p:cNvPr>
          <p:cNvSpPr txBox="1"/>
          <p:nvPr/>
        </p:nvSpPr>
        <p:spPr>
          <a:xfrm>
            <a:off x="2910194" y="100870"/>
            <a:ext cx="6251666" cy="88505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endParaRPr lang="en-US" sz="2400" dirty="0">
              <a:solidFill>
                <a:srgbClr val="FFFFFF"/>
              </a:solidFill>
              <a:latin typeface="Gill Sans MT Condensed" panose="020B0506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400" dirty="0">
                <a:solidFill>
                  <a:srgbClr val="FFFFFF"/>
                </a:solidFill>
                <a:latin typeface="Gill Sans MT Condensed" panose="020B0506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en-US" sz="2400" baseline="30000" dirty="0">
                <a:solidFill>
                  <a:srgbClr val="FFFFFF"/>
                </a:solidFill>
                <a:latin typeface="Gill Sans MT Condensed" panose="020B0506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solidFill>
                  <a:srgbClr val="FFFFFF"/>
                </a:solidFill>
                <a:latin typeface="Gill Sans MT Condensed" panose="020B0506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International Conference- Science, Technology and Innovation</a:t>
            </a:r>
          </a:p>
          <a:p>
            <a:pPr algn="ctr">
              <a:lnSpc>
                <a:spcPct val="115000"/>
              </a:lnSpc>
            </a:pPr>
            <a:r>
              <a:rPr lang="en-US" sz="2400" i="1" dirty="0">
                <a:solidFill>
                  <a:srgbClr val="FFFFFF"/>
                </a:solidFill>
                <a:latin typeface="Gill Sans MT Condensed" panose="020B0506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Booklets</a:t>
            </a:r>
          </a:p>
          <a:p>
            <a:pPr algn="ctr">
              <a:lnSpc>
                <a:spcPct val="115000"/>
              </a:lnSpc>
            </a:pPr>
            <a:endParaRPr lang="en-US" sz="2400" dirty="0">
              <a:solidFill>
                <a:srgbClr val="FFFFFF"/>
              </a:solidFill>
              <a:latin typeface="Gill Sans MT Condensed" panose="020B0506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13 CuadroTexto">
            <a:extLst>
              <a:ext uri="{FF2B5EF4-FFF2-40B4-BE49-F238E27FC236}">
                <a16:creationId xmlns:a16="http://schemas.microsoft.com/office/drawing/2014/main" id="{6322EA88-C1D5-43E0-BEF6-8D703E3F66E2}"/>
              </a:ext>
            </a:extLst>
          </p:cNvPr>
          <p:cNvSpPr txBox="1"/>
          <p:nvPr/>
        </p:nvSpPr>
        <p:spPr>
          <a:xfrm>
            <a:off x="785896" y="4029853"/>
            <a:ext cx="9140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Surname, Name 1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n-US" sz="24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Surname, Name 1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n-US" sz="24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Surname, Name 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n-US" sz="24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Surname, Name 3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n-US" sz="24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s-MX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3 CuadroTexto">
            <a:extLst>
              <a:ext uri="{FF2B5EF4-FFF2-40B4-BE49-F238E27FC236}">
                <a16:creationId xmlns:a16="http://schemas.microsoft.com/office/drawing/2014/main" id="{AFD8BA42-1E17-1841-11C2-55E3688D741A}"/>
              </a:ext>
            </a:extLst>
          </p:cNvPr>
          <p:cNvSpPr txBox="1"/>
          <p:nvPr/>
        </p:nvSpPr>
        <p:spPr>
          <a:xfrm>
            <a:off x="1025342" y="5217063"/>
            <a:ext cx="79130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aseline="30000" dirty="0">
                <a:latin typeface="Gill Sans MT Condensed" panose="020B0506020104020203" pitchFamily="34" charset="0"/>
                <a:cs typeface="Times New Roman" panose="02020603050405020304" pitchFamily="18" charset="0"/>
              </a:rPr>
              <a:t>a       </a:t>
            </a:r>
            <a:r>
              <a:rPr lang="en-US" sz="1600" dirty="0">
                <a:latin typeface="Gill Sans MT Condensed" panose="020B0506020104020203" pitchFamily="34" charset="0"/>
                <a:cs typeface="Times New Roman" panose="02020603050405020304" pitchFamily="18" charset="0"/>
                <a:hlinkClick r:id="rId3"/>
              </a:rPr>
              <a:t>Affiliation institution</a:t>
            </a:r>
            <a:r>
              <a:rPr lang="en-US" sz="1600" dirty="0">
                <a:latin typeface="Gill Sans MT Condensed" panose="020B0506020104020203" pitchFamily="34" charset="0"/>
                <a:cs typeface="Times New Roman" panose="02020603050405020304" pitchFamily="18" charset="0"/>
              </a:rPr>
              <a:t>,   </a:t>
            </a:r>
            <a:r>
              <a:rPr lang="en-US" sz="1600" dirty="0">
                <a:latin typeface="Gill Sans MT Condensed" panose="020B0506020104020203" pitchFamily="34" charset="0"/>
                <a:cs typeface="Times New Roman" panose="02020603050405020304" pitchFamily="18" charset="0"/>
                <a:hlinkClick r:id="rId4"/>
              </a:rPr>
              <a:t>Researcher ID</a:t>
            </a:r>
            <a:r>
              <a:rPr lang="en-US" sz="1600" dirty="0">
                <a:latin typeface="Gill Sans MT Condensed" panose="020B0506020104020203" pitchFamily="34" charset="0"/>
                <a:cs typeface="Times New Roman" panose="02020603050405020304" pitchFamily="18" charset="0"/>
              </a:rPr>
              <a:t>,   </a:t>
            </a:r>
            <a:r>
              <a:rPr lang="en-US" sz="1600" dirty="0">
                <a:latin typeface="Gill Sans MT Condensed" panose="020B0506020104020203" pitchFamily="34" charset="0"/>
                <a:cs typeface="Times New Roman" panose="02020603050405020304" pitchFamily="18" charset="0"/>
                <a:hlinkClick r:id="rId5"/>
              </a:rPr>
              <a:t>ORC ID</a:t>
            </a:r>
            <a:r>
              <a:rPr lang="en-US" sz="1600" dirty="0">
                <a:latin typeface="Gill Sans MT Condensed" panose="020B0506020104020203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>
                <a:latin typeface="Gill Sans MT Condensed" panose="020B0506020104020203" pitchFamily="34" charset="0"/>
                <a:cs typeface="Times New Roman" panose="02020603050405020304" pitchFamily="18" charset="0"/>
                <a:hlinkClick r:id="rId6"/>
              </a:rPr>
              <a:t>SNI-CONAHCYT ID or CVU PNPC</a:t>
            </a:r>
            <a:endParaRPr lang="en-US" sz="1600" dirty="0">
              <a:latin typeface="Gill Sans MT Condensed" panose="020B0506020104020203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baseline="30000" dirty="0">
                <a:latin typeface="Gill Sans MT Condensed" panose="020B0506020104020203" pitchFamily="34" charset="0"/>
                <a:cs typeface="Times New Roman" panose="02020603050405020304" pitchFamily="18" charset="0"/>
              </a:rPr>
              <a:t>b       </a:t>
            </a:r>
            <a:r>
              <a:rPr lang="en-US" sz="1600" dirty="0">
                <a:latin typeface="Gill Sans MT Condensed" panose="020B0506020104020203" pitchFamily="34" charset="0"/>
                <a:cs typeface="Times New Roman" panose="02020603050405020304" pitchFamily="18" charset="0"/>
              </a:rPr>
              <a:t>Affiliation institution,   Researcher ID,   ORC ID, SNI-CONAHCYT ID or CVU PNPC </a:t>
            </a:r>
          </a:p>
          <a:p>
            <a:pPr algn="just"/>
            <a:r>
              <a:rPr lang="en-US" sz="1600" baseline="30000" dirty="0">
                <a:latin typeface="Gill Sans MT Condensed" panose="020B0506020104020203" pitchFamily="34" charset="0"/>
                <a:cs typeface="Times New Roman" panose="02020603050405020304" pitchFamily="18" charset="0"/>
              </a:rPr>
              <a:t>c       </a:t>
            </a:r>
            <a:r>
              <a:rPr lang="en-US" sz="1600" dirty="0">
                <a:latin typeface="Gill Sans MT Condensed" panose="020B0506020104020203" pitchFamily="34" charset="0"/>
                <a:cs typeface="Times New Roman" panose="02020603050405020304" pitchFamily="18" charset="0"/>
              </a:rPr>
              <a:t>Affiliation institution,   Researcher ID,   ORC ID, SNI-CONAHCYT ID or CVU PNPC </a:t>
            </a:r>
          </a:p>
          <a:p>
            <a:pPr algn="just"/>
            <a:r>
              <a:rPr lang="en-US" sz="1600" baseline="30000" dirty="0">
                <a:latin typeface="Gill Sans MT Condensed" panose="020B0506020104020203" pitchFamily="34" charset="0"/>
                <a:cs typeface="Times New Roman" panose="02020603050405020304" pitchFamily="18" charset="0"/>
              </a:rPr>
              <a:t>d       </a:t>
            </a:r>
            <a:r>
              <a:rPr lang="en-US" sz="1600" dirty="0">
                <a:latin typeface="Gill Sans MT Condensed" panose="020B0506020104020203" pitchFamily="34" charset="0"/>
                <a:cs typeface="Times New Roman" panose="02020603050405020304" pitchFamily="18" charset="0"/>
              </a:rPr>
              <a:t>Affiliation institution,   Researcher ID,   ORC ID, SNI-CONAHCYT ID or CVU PNPC</a:t>
            </a:r>
          </a:p>
          <a:p>
            <a:pPr algn="ctr"/>
            <a:endParaRPr lang="es-MX" sz="2000" dirty="0">
              <a:latin typeface="Gill Sans MT Condensed" panose="020B050602010402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6B97D6F6-985D-D7BB-0FAF-96CBC87B5D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08917" y="5310924"/>
            <a:ext cx="207282" cy="146317"/>
          </a:xfrm>
          <a:prstGeom prst="rect">
            <a:avLst/>
          </a:prstGeom>
        </p:spPr>
      </p:pic>
      <p:pic>
        <p:nvPicPr>
          <p:cNvPr id="44" name="Imagen 43">
            <a:extLst>
              <a:ext uri="{FF2B5EF4-FFF2-40B4-BE49-F238E27FC236}">
                <a16:creationId xmlns:a16="http://schemas.microsoft.com/office/drawing/2014/main" id="{9B01D0F5-6F8A-701D-621F-D8B5C09BD65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08917" y="5559013"/>
            <a:ext cx="207282" cy="146317"/>
          </a:xfrm>
          <a:prstGeom prst="rect">
            <a:avLst/>
          </a:prstGeom>
        </p:spPr>
      </p:pic>
      <p:pic>
        <p:nvPicPr>
          <p:cNvPr id="45" name="Imagen 44">
            <a:extLst>
              <a:ext uri="{FF2B5EF4-FFF2-40B4-BE49-F238E27FC236}">
                <a16:creationId xmlns:a16="http://schemas.microsoft.com/office/drawing/2014/main" id="{B0B23971-DDBC-C091-FE6C-3FB3319DB2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08917" y="5817013"/>
            <a:ext cx="207282" cy="146317"/>
          </a:xfrm>
          <a:prstGeom prst="rect">
            <a:avLst/>
          </a:prstGeom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39B1051F-7EED-204A-CB41-E2A74A2A75C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08917" y="6045092"/>
            <a:ext cx="207282" cy="146317"/>
          </a:xfrm>
          <a:prstGeom prst="rect">
            <a:avLst/>
          </a:prstGeom>
        </p:spPr>
      </p:pic>
      <p:pic>
        <p:nvPicPr>
          <p:cNvPr id="48" name="Imagen 47">
            <a:extLst>
              <a:ext uri="{FF2B5EF4-FFF2-40B4-BE49-F238E27FC236}">
                <a16:creationId xmlns:a16="http://schemas.microsoft.com/office/drawing/2014/main" id="{1D891674-19AE-14CA-5A28-5B92017B0BA7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2304"/>
          <a:stretch/>
        </p:blipFill>
        <p:spPr bwMode="auto">
          <a:xfrm>
            <a:off x="2735193" y="5336538"/>
            <a:ext cx="132715" cy="1435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1CBDBC11-BE9E-7C4C-4875-12F0D1DFCE69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844" t="13002" r="83325" b="48280"/>
          <a:stretch/>
        </p:blipFill>
        <p:spPr bwMode="auto">
          <a:xfrm>
            <a:off x="3742602" y="5324079"/>
            <a:ext cx="138430" cy="1435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2" name="Imagen 51">
            <a:extLst>
              <a:ext uri="{FF2B5EF4-FFF2-40B4-BE49-F238E27FC236}">
                <a16:creationId xmlns:a16="http://schemas.microsoft.com/office/drawing/2014/main" id="{58AB3B7B-E74D-A984-7E3C-FCB78BF1AF4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844" t="13002" r="83325" b="48280"/>
          <a:stretch/>
        </p:blipFill>
        <p:spPr bwMode="auto">
          <a:xfrm>
            <a:off x="3747342" y="5529382"/>
            <a:ext cx="138430" cy="1435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7" name="Imagen 56">
            <a:extLst>
              <a:ext uri="{FF2B5EF4-FFF2-40B4-BE49-F238E27FC236}">
                <a16:creationId xmlns:a16="http://schemas.microsoft.com/office/drawing/2014/main" id="{1BBCCC9B-B743-2069-0CD6-0E7D77D7E2D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2304"/>
          <a:stretch/>
        </p:blipFill>
        <p:spPr bwMode="auto">
          <a:xfrm>
            <a:off x="2735195" y="5559013"/>
            <a:ext cx="132715" cy="1435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8" name="Imagen 57">
            <a:extLst>
              <a:ext uri="{FF2B5EF4-FFF2-40B4-BE49-F238E27FC236}">
                <a16:creationId xmlns:a16="http://schemas.microsoft.com/office/drawing/2014/main" id="{41734906-0267-1004-7C75-98D7E3A0144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2304"/>
          <a:stretch/>
        </p:blipFill>
        <p:spPr bwMode="auto">
          <a:xfrm>
            <a:off x="2735194" y="5805335"/>
            <a:ext cx="132715" cy="1435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9" name="Imagen 58">
            <a:extLst>
              <a:ext uri="{FF2B5EF4-FFF2-40B4-BE49-F238E27FC236}">
                <a16:creationId xmlns:a16="http://schemas.microsoft.com/office/drawing/2014/main" id="{4E85527F-8852-34EA-8FDC-92A73DB45B7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2304"/>
          <a:stretch/>
        </p:blipFill>
        <p:spPr bwMode="auto">
          <a:xfrm>
            <a:off x="2735193" y="6068444"/>
            <a:ext cx="132715" cy="1435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0" name="Imagen 59">
            <a:extLst>
              <a:ext uri="{FF2B5EF4-FFF2-40B4-BE49-F238E27FC236}">
                <a16:creationId xmlns:a16="http://schemas.microsoft.com/office/drawing/2014/main" id="{BF9E6EAD-C972-E71E-F740-72B914ED039B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844" t="13002" r="83325" b="48280"/>
          <a:stretch/>
        </p:blipFill>
        <p:spPr bwMode="auto">
          <a:xfrm>
            <a:off x="3753203" y="5787586"/>
            <a:ext cx="138430" cy="1435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1" name="Imagen 60">
            <a:extLst>
              <a:ext uri="{FF2B5EF4-FFF2-40B4-BE49-F238E27FC236}">
                <a16:creationId xmlns:a16="http://schemas.microsoft.com/office/drawing/2014/main" id="{B0F19502-A998-5F57-411E-25BD35469ACB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844" t="13002" r="83325" b="48280"/>
          <a:stretch/>
        </p:blipFill>
        <p:spPr bwMode="auto">
          <a:xfrm>
            <a:off x="3759065" y="6053832"/>
            <a:ext cx="138430" cy="1435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9 Imagen">
            <a:hlinkClick r:id="rId11"/>
            <a:extLst>
              <a:ext uri="{FF2B5EF4-FFF2-40B4-BE49-F238E27FC236}">
                <a16:creationId xmlns:a16="http://schemas.microsoft.com/office/drawing/2014/main" id="{97B4DB22-AA74-8374-F4E3-BA123DF3EA56}"/>
              </a:ext>
            </a:extLst>
          </p:cNvPr>
          <p:cNvPicPr/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15" r="33098" b="14423"/>
          <a:stretch/>
        </p:blipFill>
        <p:spPr bwMode="auto">
          <a:xfrm>
            <a:off x="497607" y="146648"/>
            <a:ext cx="1024246" cy="15657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uadro de texto 2">
            <a:extLst>
              <a:ext uri="{FF2B5EF4-FFF2-40B4-BE49-F238E27FC236}">
                <a16:creationId xmlns:a16="http://schemas.microsoft.com/office/drawing/2014/main" id="{3098F712-4CC8-F10C-581B-365D890E9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437" y="1720089"/>
            <a:ext cx="1532586" cy="34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400" b="1" dirty="0">
                <a:effectLst/>
                <a:latin typeface="Times New Roman"/>
                <a:ea typeface="Calibri"/>
                <a:cs typeface="Times New Roman"/>
              </a:rPr>
              <a:t>ECORFAN</a:t>
            </a:r>
            <a:r>
              <a:rPr lang="es-MX" sz="1400" b="1" baseline="30000" dirty="0">
                <a:effectLst/>
                <a:latin typeface="Times New Roman"/>
                <a:ea typeface="Calibri"/>
                <a:cs typeface="Times New Roman"/>
              </a:rPr>
              <a:t>®</a:t>
            </a:r>
            <a:endParaRPr lang="es-EC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Marcador de título 1">
            <a:extLst>
              <a:ext uri="{FF2B5EF4-FFF2-40B4-BE49-F238E27FC236}">
                <a16:creationId xmlns:a16="http://schemas.microsoft.com/office/drawing/2014/main" id="{8E788FB7-DC6F-CA7F-E9C5-A96830E321D1}"/>
              </a:ext>
            </a:extLst>
          </p:cNvPr>
          <p:cNvSpPr txBox="1">
            <a:spLocks/>
          </p:cNvSpPr>
          <p:nvPr/>
        </p:nvSpPr>
        <p:spPr>
          <a:xfrm>
            <a:off x="2432427" y="149344"/>
            <a:ext cx="9140541" cy="1370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u="none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Interdisciplinary Congress on Renewable Energies, Industrial Maintenance, Mechatronics and Informatics, CIERMMI 2024.</a:t>
            </a:r>
            <a:endParaRPr lang="en-GB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6FD2-B9DB-4E74-850A-A399A95966C3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000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000260" y="221943"/>
            <a:ext cx="8675756" cy="6086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n-GB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 CONTENT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GB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3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GB" sz="3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3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Methodology </a:t>
            </a:r>
            <a:endParaRPr lang="en-GB" sz="3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3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Results </a:t>
            </a:r>
            <a:endParaRPr lang="en-GB" sz="3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3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Annexes </a:t>
            </a:r>
            <a:endParaRPr lang="en-GB" sz="3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3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Conclusions </a:t>
            </a:r>
            <a:endParaRPr lang="en-GB" sz="3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3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 </a:t>
            </a:r>
            <a:endParaRPr lang="en-GB" sz="3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50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35" t="28378" r="20740" b="29950"/>
          <a:stretch/>
        </p:blipFill>
        <p:spPr>
          <a:xfrm>
            <a:off x="10161208" y="0"/>
            <a:ext cx="2036690" cy="1042674"/>
          </a:xfrm>
        </p:spPr>
      </p:pic>
      <p:sp>
        <p:nvSpPr>
          <p:cNvPr id="5" name="CuadroTexto 4"/>
          <p:cNvSpPr txBox="1"/>
          <p:nvPr/>
        </p:nvSpPr>
        <p:spPr>
          <a:xfrm>
            <a:off x="6303" y="8151"/>
            <a:ext cx="1620000" cy="12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Reemplace por el logo de su Institución de Adscripción</a:t>
            </a:r>
            <a:endParaRPr 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9195092" y="6409783"/>
            <a:ext cx="17867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y 25 de Octubre de 2024.</a:t>
            </a:r>
            <a:endParaRPr lang="es-MX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999184" y="2470391"/>
            <a:ext cx="54227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Tipo de fuente para el texto general Time New </a:t>
            </a:r>
            <a:r>
              <a:rPr lang="es-MX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</a:t>
            </a:r>
            <a:r>
              <a:rPr lang="es-MX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No. 16</a:t>
            </a:r>
            <a:endParaRPr lang="es-MX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270512" y="897222"/>
            <a:ext cx="63027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Tipo de fuente para el </a:t>
            </a:r>
            <a:r>
              <a:rPr lang="es-MX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TÍTULOS</a:t>
            </a:r>
            <a:r>
              <a:rPr lang="es-MX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Time New </a:t>
            </a:r>
            <a:r>
              <a:rPr lang="es-MX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</a:t>
            </a:r>
            <a:r>
              <a:rPr lang="es-MX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No. 22, Negritas</a:t>
            </a:r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6FD2-B9DB-4E74-850A-A399A95966C3}" type="slidenum">
              <a:rPr lang="es-MX" smtClean="0"/>
              <a:t>3</a:t>
            </a:fld>
            <a:endParaRPr lang="es-MX"/>
          </a:p>
        </p:txBody>
      </p:sp>
      <p:sp>
        <p:nvSpPr>
          <p:cNvPr id="13" name="CuadroTexto 12"/>
          <p:cNvSpPr txBox="1"/>
          <p:nvPr/>
        </p:nvSpPr>
        <p:spPr>
          <a:xfrm>
            <a:off x="1020167" y="4991588"/>
            <a:ext cx="6200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No. de Diapositivas de 7 a 14,</a:t>
            </a:r>
          </a:p>
          <a:p>
            <a:r>
              <a:rPr lang="es-MX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 contar la primera, segunda y última lamina </a:t>
            </a:r>
            <a:r>
              <a:rPr lang="es-MX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la presentación.</a:t>
            </a:r>
            <a:endParaRPr lang="es-MX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020167" y="5701706"/>
            <a:ext cx="9295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archivo .</a:t>
            </a:r>
            <a:r>
              <a:rPr lang="es-MX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pptx</a:t>
            </a:r>
            <a:r>
              <a:rPr lang="es-MX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deberá ser nombrado de acuerdo al código de participación de su investigación ejemplo</a:t>
            </a:r>
          </a:p>
          <a:p>
            <a:r>
              <a:rPr lang="es-MX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“CIER-001 – MnlC-001 – JsI-001”</a:t>
            </a:r>
            <a:endParaRPr lang="es-MX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088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713149" y="1979308"/>
            <a:ext cx="6096000" cy="3588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679064" y="2333189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  <a:p>
            <a:r>
              <a:rPr lang="en-GB" sz="4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Acknowledgements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296473" y="6331890"/>
            <a:ext cx="1015284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(Year) Rights Reserved | ECORFAN,S.C. (ECORFAN®-Mexico-Bolivia-Spain-Ecuador-Cameroon-Colombia-Salvador-Guatemala-Nicaragua-Peru-Paraguay-Democratic Republic of Congo-Taiwan)</a:t>
            </a:r>
            <a:endParaRPr lang="en-GB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6FD2-B9DB-4E74-850A-A399A95966C3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41216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1462</TotalTime>
  <Words>243</Words>
  <Application>Microsoft Office PowerPoint</Application>
  <PresentationFormat>Panorámica</PresentationFormat>
  <Paragraphs>37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Gill Sans MT Condensed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ECORFAN Mexico S C</dc:creator>
  <cp:lastModifiedBy>Windows User</cp:lastModifiedBy>
  <cp:revision>170</cp:revision>
  <dcterms:created xsi:type="dcterms:W3CDTF">2018-12-19T17:58:13Z</dcterms:created>
  <dcterms:modified xsi:type="dcterms:W3CDTF">2024-04-22T18:14:00Z</dcterms:modified>
</cp:coreProperties>
</file>